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3e484291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3e484291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65851ffc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65851ffc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65851ffc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65851ffc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700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658bf17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658bf17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65851ffc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65851ffc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3e484291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3e484291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3e484291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3e484291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700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65851ff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65851ff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700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65851ff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65851ff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65851ffc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65851ffc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65851ffc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65851ffc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658bf17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658bf17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can see, we have missed some plants using the current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65851ffc3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65851ffc3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3" name="Google Shape;83;p1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" y="48780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BKRLdjLmWtebWpav_h4Nf13RRb8AKKVz/view?usp=drive_link" TargetMode="External"/><Relationship Id="rId4" Type="http://schemas.openxmlformats.org/officeDocument/2006/relationships/hyperlink" Target="https://drive.google.com/file/d/1AFx_sQ74El-YKpzhkFCy3qmkG0T7UvGD/view?usp=drive_lin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drive.google.com/file/d/1ldA6KYVnDu_P0VOsmLS-PB5rPZwzUSgh/view" TargetMode="External"/><Relationship Id="rId5" Type="http://schemas.openxmlformats.org/officeDocument/2006/relationships/hyperlink" Target="https://drive.google.com/file/d/1S7pKbpdcThF0QzlsoDXvW1ttdBYU61m-/vie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WWTP Project Update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818502" y="2301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175"/>
              <a:t>November</a:t>
            </a:r>
            <a:r>
              <a:rPr b="1" lang="en" sz="2175"/>
              <a:t> 3, 2023</a:t>
            </a:r>
            <a:endParaRPr b="1" sz="217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217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000"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601" y="2453250"/>
            <a:ext cx="2701825" cy="243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WWTP Interactive Map</a:t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Distribution of verified WWTPs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Distribution of verified + potential WWTPs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(Two maps are </a:t>
            </a:r>
            <a:r>
              <a:rPr lang="en"/>
              <a:t>attached</a:t>
            </a:r>
            <a:r>
              <a:rPr lang="en"/>
              <a:t> in the email)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729450" y="2078875"/>
            <a:ext cx="7688700" cy="28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Duplicate WWTP sites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Missing Verified WWTP sites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Identification of WWTP sites</a:t>
            </a:r>
            <a:endParaRPr sz="1700"/>
          </a:p>
          <a:p>
            <a:pPr indent="-336550" lvl="1" marL="914400" rtl="0" algn="l">
              <a:spcBef>
                <a:spcPts val="1200"/>
              </a:spcBef>
              <a:spcAft>
                <a:spcPts val="1200"/>
              </a:spcAft>
              <a:buSzPts val="1700"/>
              <a:buChar char="○"/>
            </a:pPr>
            <a:r>
              <a:rPr lang="en" sz="1700"/>
              <a:t>There are more potential WWTPs seen compared to confirmed sites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729450" y="1853850"/>
            <a:ext cx="7688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3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Figure out </a:t>
            </a:r>
            <a:r>
              <a:rPr lang="en" sz="1900"/>
              <a:t>other data sources in addition to OpenStreetMap to obtain potential WWTP sites</a:t>
            </a:r>
            <a:endParaRPr sz="1900"/>
          </a:p>
          <a:p>
            <a:pPr indent="-313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Figure out optimal automation strategy</a:t>
            </a:r>
            <a:endParaRPr sz="1900"/>
          </a:p>
          <a:p>
            <a:pPr indent="-3130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764"/>
              <a:buChar char="○"/>
            </a:pPr>
            <a:r>
              <a:rPr lang="en" sz="1700"/>
              <a:t>Current: Manually tagging WWTPs -&gt; Computer Vision tagging solar</a:t>
            </a:r>
            <a:endParaRPr sz="1700"/>
          </a:p>
          <a:p>
            <a:pPr indent="-3130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764"/>
              <a:buChar char="○"/>
            </a:pPr>
            <a:r>
              <a:rPr lang="en" sz="1700"/>
              <a:t>Alternative: </a:t>
            </a:r>
            <a:r>
              <a:rPr lang="en" sz="1700"/>
              <a:t>Computer Vision tagging WWTPs -&gt; Manually tagging solar</a:t>
            </a:r>
            <a:endParaRPr sz="1700"/>
          </a:p>
          <a:p>
            <a:pPr indent="-313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With</a:t>
            </a:r>
            <a:r>
              <a:rPr lang="en" sz="1900"/>
              <a:t> current pipeline</a:t>
            </a:r>
            <a:endParaRPr sz="1900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Tagging Texas</a:t>
            </a:r>
            <a:endParaRPr sz="1700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Begin plan to scale to other states</a:t>
            </a:r>
            <a:endParaRPr sz="1700"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Switching to alternative pipeline</a:t>
            </a:r>
            <a:endParaRPr sz="1700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Altering downloading pipeline to include tagging process</a:t>
            </a:r>
            <a:endParaRPr sz="1700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Tag solar</a:t>
            </a:r>
            <a:endParaRPr sz="1700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Conduct second pilot on Texas</a:t>
            </a:r>
            <a:endParaRPr sz="1700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Begin plan to scale to other states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Expansion to Texas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729450" y="2078875"/>
            <a:ext cx="76887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If the Same Conversion Rate Applied to Texas:</a:t>
            </a:r>
            <a:endParaRPr sz="20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700"/>
              <a:t>Out of 542 Images Downloaded</a:t>
            </a:r>
            <a:endParaRPr sz="17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700"/>
              <a:t>Using same Percentage Range observed in California:  3.737% ~ 9.632%</a:t>
            </a:r>
            <a:endParaRPr sz="17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700"/>
              <a:t>WWTP Number would be 21 ~ 53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29450" y="2078875"/>
            <a:ext cx="7688700" cy="29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Current Status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Future Plan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2078875"/>
            <a:ext cx="7688700" cy="28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Updated process to analyze wastewater treatment plants (WWTPs)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California Tagging Completed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1200"/>
              </a:spcAft>
              <a:buSzPts val="1700"/>
              <a:buChar char="●"/>
            </a:pPr>
            <a:r>
              <a:rPr lang="en" sz="1700"/>
              <a:t>Texas Images Downloaded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WWTP Analysis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2313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 WWTP Tagging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9" y="1976225"/>
            <a:ext cx="4801026" cy="29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6451600" y="2318000"/>
            <a:ext cx="30381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Out of 3104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Percentage Range: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3.737% ~ 9.632%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Excel Sheet: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Yes List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Yes + Maybe List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7650" y="58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Illustrative Example of WWTP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50" y="1738625"/>
            <a:ext cx="2571900" cy="310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635" y="1717725"/>
            <a:ext cx="3119741" cy="31212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485600" y="1348425"/>
            <a:ext cx="38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San Jacinto Valley Regional Water Reclamation Facility</a:t>
            </a:r>
            <a:r>
              <a:rPr i="1"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.png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967900" y="1348425"/>
            <a:ext cx="38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San Jacinto Valley Regional Water Reclamation Facility.tif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4145000" y="3104163"/>
            <a:ext cx="822900" cy="36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625" y="1717725"/>
            <a:ext cx="3119749" cy="311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250" y="1738625"/>
            <a:ext cx="2571900" cy="309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>
            <p:ph type="title"/>
          </p:nvPr>
        </p:nvSpPr>
        <p:spPr>
          <a:xfrm>
            <a:off x="727650" y="58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Illustrative Example of Possible WWTP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485600" y="1348425"/>
            <a:ext cx="38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Plant_973083847</a:t>
            </a:r>
            <a:r>
              <a:rPr i="1"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.png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967900" y="1348425"/>
            <a:ext cx="38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Plant_973083847</a:t>
            </a:r>
            <a:r>
              <a:rPr i="1"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.tif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4145000" y="3104163"/>
            <a:ext cx="822900" cy="36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WWTP Distribution Map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Blue</a:t>
            </a:r>
            <a:r>
              <a:rPr lang="en" sz="1600"/>
              <a:t> </a:t>
            </a:r>
            <a:r>
              <a:rPr lang="en" sz="1600">
                <a:solidFill>
                  <a:srgbClr val="0000FF"/>
                </a:solidFill>
              </a:rPr>
              <a:t>points</a:t>
            </a:r>
            <a:r>
              <a:rPr lang="en" sz="1600"/>
              <a:t>: provided WWTP locations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Red</a:t>
            </a:r>
            <a:r>
              <a:rPr lang="en" sz="1600"/>
              <a:t> </a:t>
            </a:r>
            <a:r>
              <a:rPr lang="en" sz="1600">
                <a:solidFill>
                  <a:srgbClr val="FF0000"/>
                </a:solidFill>
              </a:rPr>
              <a:t>points</a:t>
            </a:r>
            <a:r>
              <a:rPr lang="en" sz="1600"/>
              <a:t>: our verified WWTP locations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4196" l="0" r="0" t="0"/>
          <a:stretch/>
        </p:blipFill>
        <p:spPr>
          <a:xfrm>
            <a:off x="4632850" y="518625"/>
            <a:ext cx="4115250" cy="455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WWTP Distribution Map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Verified + Potential WWTP locations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4809" l="0" r="0" t="3757"/>
          <a:stretch/>
        </p:blipFill>
        <p:spPr>
          <a:xfrm>
            <a:off x="4572000" y="590125"/>
            <a:ext cx="4223826" cy="4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